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58" r:id="rId9"/>
    <p:sldId id="282" r:id="rId10"/>
    <p:sldId id="266" r:id="rId11"/>
    <p:sldId id="267" r:id="rId12"/>
    <p:sldId id="268" r:id="rId13"/>
    <p:sldId id="269" r:id="rId14"/>
    <p:sldId id="272" r:id="rId15"/>
    <p:sldId id="278" r:id="rId16"/>
    <p:sldId id="271" r:id="rId17"/>
    <p:sldId id="274" r:id="rId18"/>
    <p:sldId id="283" r:id="rId19"/>
    <p:sldId id="279" r:id="rId20"/>
    <p:sldId id="277" r:id="rId21"/>
    <p:sldId id="280" r:id="rId22"/>
    <p:sldId id="275" r:id="rId23"/>
    <p:sldId id="276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4395" autoAdjust="0"/>
  </p:normalViewPr>
  <p:slideViewPr>
    <p:cSldViewPr snapToGrid="0">
      <p:cViewPr varScale="1">
        <p:scale>
          <a:sx n="54" d="100"/>
          <a:sy n="54" d="100"/>
        </p:scale>
        <p:origin x="77" y="4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1333-942D-4C89-AF95-AFC3872D97BC}" type="datetimeFigureOut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3D8E-FD5A-439C-B11F-7EA04A41C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9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81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99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28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9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91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4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77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869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344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9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07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15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2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1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2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2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57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E3D8E-FD5A-439C-B11F-7EA04A41CA8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2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1508-87BE-4F56-804E-587CBFD44597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29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7BE2-3D60-4399-A712-498CBDE338E9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26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3302-427F-4651-9A15-26D97223FB64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36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D67F-41CC-4EC5-9119-8CA142372F5D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9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79E41BD-CBD2-40CA-B6B7-9B47E75316EC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5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0D3A-E252-4638-80F2-04B3779AF2D5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61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8E9F-52DD-4A33-81FE-691C22DE52E3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5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0154-BA38-43A9-AD26-B42FDB3F477A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70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0B0-DF03-4712-9C69-CF4409D426D4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64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00C2-CC7E-42D2-B9A8-489F9D7DE106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C29D-FB1A-4B7A-A171-856D1186B2D6}" type="datetime1">
              <a:rPr lang="zh-TW" altLang="en-US" smtClean="0"/>
              <a:t>2017/10/28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73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B4175C2-E3F0-4268-9BB5-2D39AFB1166D}" type="datetime1">
              <a:rPr lang="zh-TW" altLang="en-US" smtClean="0"/>
              <a:t>2017/10/28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C47B7FE-7BEE-4D81-99AB-A894CF13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0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toryc.blogspot.com/2010/04/pulmonary-edemapleural-effus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cap="none" dirty="0"/>
              <a:t>Clinically Significant Information Extraction from Radiology Reports</a:t>
            </a:r>
            <a:endParaRPr lang="zh-TW" altLang="en-US" sz="48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21170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Author: </a:t>
            </a:r>
            <a:r>
              <a:rPr lang="en-US" altLang="zh-TW" dirty="0" err="1"/>
              <a:t>Nidhin</a:t>
            </a:r>
            <a:r>
              <a:rPr lang="en-US" altLang="zh-TW" dirty="0"/>
              <a:t> </a:t>
            </a:r>
            <a:r>
              <a:rPr lang="en-US" altLang="zh-TW" dirty="0" err="1" smtClean="0"/>
              <a:t>Nandhakumar</a:t>
            </a:r>
            <a:r>
              <a:rPr lang="en-US" altLang="zh-TW" dirty="0" smtClean="0"/>
              <a:t>, Ehsan </a:t>
            </a:r>
            <a:r>
              <a:rPr lang="en-US" altLang="zh-TW" dirty="0" err="1" smtClean="0"/>
              <a:t>Sherkat</a:t>
            </a:r>
            <a:r>
              <a:rPr lang="en-US" altLang="zh-TW" dirty="0" smtClean="0"/>
              <a:t>, </a:t>
            </a:r>
          </a:p>
          <a:p>
            <a:r>
              <a:rPr lang="en-US" altLang="zh-TW" dirty="0" smtClean="0"/>
              <a:t>	</a:t>
            </a:r>
            <a:r>
              <a:rPr lang="en-US" altLang="zh-TW" dirty="0" err="1" smtClean="0"/>
              <a:t>Evangelos</a:t>
            </a:r>
            <a:r>
              <a:rPr lang="en-US" altLang="zh-TW" dirty="0" smtClean="0"/>
              <a:t> </a:t>
            </a:r>
            <a:r>
              <a:rPr lang="en-US" altLang="zh-TW" dirty="0"/>
              <a:t>E. </a:t>
            </a:r>
            <a:r>
              <a:rPr lang="en-US" altLang="zh-TW" dirty="0" err="1" smtClean="0"/>
              <a:t>Milios</a:t>
            </a:r>
            <a:r>
              <a:rPr lang="en-US" altLang="zh-TW" dirty="0" smtClean="0"/>
              <a:t>, Hong </a:t>
            </a:r>
            <a:r>
              <a:rPr lang="en-US" altLang="zh-TW" dirty="0" err="1" smtClean="0"/>
              <a:t>Gu</a:t>
            </a:r>
            <a:r>
              <a:rPr lang="en-US" altLang="zh-TW" dirty="0" smtClean="0"/>
              <a:t> ,Michael Butler</a:t>
            </a:r>
          </a:p>
          <a:p>
            <a:r>
              <a:rPr lang="en-US" altLang="zh-TW" dirty="0" err="1" smtClean="0"/>
              <a:t>Sourse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DocEng</a:t>
            </a:r>
            <a:r>
              <a:rPr lang="en-US" altLang="zh-TW" u="sng" dirty="0" smtClean="0"/>
              <a:t> </a:t>
            </a:r>
            <a:r>
              <a:rPr lang="en-US" altLang="zh-TW" dirty="0" smtClean="0"/>
              <a:t>'17 (Document Engineering </a:t>
            </a:r>
            <a:r>
              <a:rPr lang="en-US" altLang="zh-TW" dirty="0"/>
              <a:t>'17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</a:t>
            </a:r>
            <a:r>
              <a:rPr lang="en-US" altLang="zh-TW" dirty="0"/>
              <a:t>: </a:t>
            </a:r>
            <a:r>
              <a:rPr lang="en-US" altLang="zh-TW" dirty="0" smtClean="0"/>
              <a:t>BOWEN CHIANG</a:t>
            </a:r>
            <a:endParaRPr lang="en-US" altLang="zh-TW" dirty="0"/>
          </a:p>
          <a:p>
            <a:r>
              <a:rPr lang="en-US" altLang="zh-TW" dirty="0"/>
              <a:t>Date: </a:t>
            </a:r>
            <a:r>
              <a:rPr lang="en-US" altLang="zh-TW" dirty="0" smtClean="0"/>
              <a:t>2017/10/24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9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preparation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word segmentation module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肋膜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積水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(Pleural effusion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spelling correction module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effusion</a:t>
            </a:r>
            <a:r>
              <a:rPr lang="en-US" altLang="zh-TW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Pleural effusion</a:t>
            </a:r>
            <a:endParaRPr lang="en-US" altLang="zh-TW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548640" lvl="2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933" y="484632"/>
            <a:ext cx="32766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level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and lemma of the word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3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tall, taller,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tallest =&gt; tall   ; </a:t>
            </a:r>
          </a:p>
          <a:p>
            <a:pPr marL="822960" lvl="3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=&gt; run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length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 and prefix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level flags: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Label and Meta concept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3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label: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腎臟病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concept: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腎結石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 words: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flag feature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0"/>
            <a:ext cx="48577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and next word Part of Speech tags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Negative and next positive words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and next negative word positions relative to the current word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Aggressive and Anatomy descriptors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/>
              <a:t> </a:t>
            </a:r>
            <a:r>
              <a:rPr lang="en-US" altLang="zh-TW" sz="2000" dirty="0" err="1"/>
              <a:t>boolean</a:t>
            </a:r>
            <a:r>
              <a:rPr lang="en-US" altLang="zh-TW" sz="2000" dirty="0"/>
              <a:t> flags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ex: </a:t>
            </a:r>
            <a:r>
              <a: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腫瘤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High-flag,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-flag, and non-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flags: </a:t>
            </a:r>
            <a:r>
              <a:rPr lang="en-US" altLang="zh-TW" sz="2000" dirty="0" err="1"/>
              <a:t>boolean</a:t>
            </a:r>
            <a:r>
              <a:rPr lang="en-US" altLang="zh-TW" sz="2000" dirty="0"/>
              <a:t> flags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0"/>
            <a:ext cx="48577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r="16516"/>
          <a:stretch/>
        </p:blipFill>
        <p:spPr>
          <a:xfrm>
            <a:off x="4032229" y="1828377"/>
            <a:ext cx="7373029" cy="50296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554" y="1933529"/>
            <a:ext cx="3597675" cy="4050792"/>
          </a:xfrm>
        </p:spPr>
        <p:txBody>
          <a:bodyPr/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extraction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Dictionary base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Radlex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 search-based model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used to identify the type of the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</a:p>
          <a:p>
            <a:pPr marL="548640" lvl="2" indent="0">
              <a:buNone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example,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high-critical)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204" y="0"/>
            <a:ext cx="2070406" cy="18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7"/>
            <a:ext cx="10360152" cy="451650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model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CRF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(Conditional Random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field)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Perceptron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548640" lvl="2" indent="0">
              <a:buNone/>
            </a:pP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840" lvl="2" indent="-457200">
              <a:buFont typeface="+mj-lt"/>
              <a:buAutoNum type="alphaLcParenR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(input) Use the same features: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level and sentence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  <a:p>
            <a:pPr marL="1005840" lvl="2" indent="-457200">
              <a:buFont typeface="+mj-lt"/>
              <a:buAutoNum type="alphaLcParenR"/>
            </a:pPr>
            <a:r>
              <a:rPr lang="en-US" altLang="zh-TW" sz="2000" dirty="0"/>
              <a:t>sequence </a:t>
            </a:r>
            <a:r>
              <a:rPr lang="en-US" altLang="zh-TW" sz="2000" dirty="0" smtClean="0"/>
              <a:t>labels:</a:t>
            </a:r>
          </a:p>
          <a:p>
            <a:pPr marL="822960" lvl="3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 is labeled as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B-HIGHCRIT  I-HIGHCRIT 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I-HIGHCRIT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840" lvl="2" indent="-457200">
              <a:buFont typeface="+mj-lt"/>
              <a:buAutoNum type="alphaLcParenR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are trained to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the phrases into three separate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 marL="1005840" lvl="2" indent="-457200">
              <a:buFont typeface="+mj-lt"/>
              <a:buAutoNum type="alphaLcParenR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(output)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8640" lvl="2" indent="0">
              <a:buNone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of the patient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columns represent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phrases extracted from all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reports. </a:t>
            </a:r>
          </a:p>
          <a:p>
            <a:pPr marL="548640" lvl="2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high-critical  +1, critical +0.5, non-critical -1</a:t>
            </a:r>
          </a:p>
          <a:p>
            <a:pPr marL="1005840" lvl="2" indent="-457200">
              <a:buFont typeface="+mj-lt"/>
              <a:buAutoNum type="alphaLcParenR"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840" lvl="2" indent="-457200">
              <a:buFont typeface="+mj-lt"/>
              <a:buAutoNum type="alphaLcParenR"/>
            </a:pP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3" indent="0"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l"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224" y="17716"/>
            <a:ext cx="28479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Document Classifier</a:t>
            </a:r>
          </a:p>
          <a:p>
            <a:pPr marL="274320" lvl="1" indent="0">
              <a:buNone/>
            </a:pPr>
            <a:r>
              <a:rPr lang="en-US" altLang="zh-TW" sz="2000" dirty="0" smtClean="0"/>
              <a:t>classifying </a:t>
            </a:r>
            <a:r>
              <a:rPr lang="en-US" altLang="zh-TW" sz="2000" dirty="0"/>
              <a:t>the radiology report into two classes </a:t>
            </a:r>
            <a:r>
              <a:rPr lang="en-US" altLang="zh-TW" sz="2000" dirty="0" smtClean="0">
                <a:solidFill>
                  <a:srgbClr val="FF0000"/>
                </a:solidFill>
              </a:rPr>
              <a:t>critical</a:t>
            </a:r>
            <a:r>
              <a:rPr lang="en-US" altLang="zh-TW" sz="2000" dirty="0" smtClean="0"/>
              <a:t> or </a:t>
            </a:r>
            <a:r>
              <a:rPr lang="en-US" altLang="zh-TW" sz="2000" dirty="0">
                <a:solidFill>
                  <a:srgbClr val="FF0000"/>
                </a:solidFill>
              </a:rPr>
              <a:t>non-critical </a:t>
            </a:r>
            <a:r>
              <a:rPr lang="en-US" altLang="zh-TW" sz="2000" dirty="0" smtClean="0">
                <a:solidFill>
                  <a:srgbClr val="FF0000"/>
                </a:solidFill>
              </a:rPr>
              <a:t>reports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SVM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SGD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(Stochastic Gradient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Sklearn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library)</a:t>
            </a:r>
            <a:endParaRPr lang="en-US" altLang="zh-TW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83" y="193929"/>
            <a:ext cx="1990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Interface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830" y="2121408"/>
            <a:ext cx="7999627" cy="45165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66" y="194505"/>
            <a:ext cx="4783342" cy="15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Outline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Experiment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Feature Analysis</a:t>
            </a:r>
            <a:endParaRPr lang="zh-TW" altLang="en-US" dirty="0"/>
          </a:p>
          <a:p>
            <a:r>
              <a:rPr lang="en-US" altLang="zh-TW" dirty="0" smtClean="0"/>
              <a:t>Results </a:t>
            </a:r>
            <a:r>
              <a:rPr lang="en-US" altLang="zh-TW" dirty="0"/>
              <a:t>for the Machine Learning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 smtClean="0"/>
              <a:t>Document </a:t>
            </a:r>
            <a:r>
              <a:rPr lang="en-US" altLang="zh-TW" dirty="0"/>
              <a:t>Classification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1746134"/>
            <a:ext cx="10058400" cy="4050792"/>
          </a:xfrm>
        </p:spPr>
        <p:txBody>
          <a:bodyPr/>
          <a:lstStyle/>
          <a:p>
            <a:r>
              <a:rPr lang="en-US" altLang="zh-TW" dirty="0"/>
              <a:t>Feature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206600"/>
            <a:ext cx="9766664" cy="3590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3309257" y="5952850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lnSpc>
                <a:spcPct val="107000"/>
              </a:lnSpc>
              <a:spcAft>
                <a:spcPts val="80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Table 3: Precision, Recall and f1 scores for CRF model based on various features used during training process.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9094" y="4141694"/>
            <a:ext cx="4767700" cy="8388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39566" y="4995510"/>
            <a:ext cx="10315956" cy="8164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6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Outline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Results for the Machine Learning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619" y="2571215"/>
            <a:ext cx="4754336" cy="3313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5376" y="5952850"/>
            <a:ext cx="529260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07000"/>
              </a:lnSpc>
              <a:spcAft>
                <a:spcPts val="80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Figure 4: </a:t>
            </a:r>
            <a:r>
              <a:rPr lang="en-US" altLang="zh-TW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CRF model </a:t>
            </a: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</a:t>
            </a:r>
            <a:r>
              <a:rPr lang="en-US" altLang="zh-TW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each of the </a:t>
            </a:r>
            <a:r>
              <a:rPr lang="en-US" altLang="zh-TW" b="1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different criticality </a:t>
            </a:r>
            <a:r>
              <a:rPr lang="en-US" altLang="zh-TW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level of extracted phrases</a:t>
            </a: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2828" y="2571215"/>
            <a:ext cx="5184649" cy="32855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50903" y="5952850"/>
            <a:ext cx="53802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07000"/>
              </a:lnSpc>
              <a:spcAft>
                <a:spcPts val="80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Figure 5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altLang="zh-TW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Structured Perceptron model </a:t>
            </a:r>
            <a:r>
              <a:rPr lang="en-US" altLang="zh-TW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each of the different criticality level phrases extracted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1811166"/>
            <a:ext cx="10058400" cy="4050792"/>
          </a:xfrm>
        </p:spPr>
        <p:txBody>
          <a:bodyPr/>
          <a:lstStyle/>
          <a:p>
            <a:r>
              <a:rPr lang="en-US" altLang="zh-TW" dirty="0"/>
              <a:t>Document Classification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679" y="2341499"/>
            <a:ext cx="7651569" cy="45165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6057" y="3836562"/>
            <a:ext cx="2422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Figure 6: Report classification results comparison </a:t>
            </a: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using 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‘bag of words’</a:t>
            </a: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having </a:t>
            </a:r>
            <a:r>
              <a:rPr lang="en-US" altLang="zh-TW" b="1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tf-idf</a:t>
            </a: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weight as features 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and </a:t>
            </a: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phrases extracted by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CRF model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98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Outline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Conclusion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design of a novel system which identifies the medical phrases and their associated criticality values and presents this information in a visual interface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Designing a novel binary classification system for extracting radiology reports of critical-condition patients</a:t>
            </a:r>
            <a:r>
              <a:rPr lang="en-US" altLang="zh-TW" dirty="0" smtClean="0"/>
              <a:t>.</a:t>
            </a:r>
          </a:p>
          <a:p>
            <a:pPr lvl="0"/>
            <a:r>
              <a:rPr lang="en-US" altLang="zh-TW" dirty="0"/>
              <a:t>We have managed to use a novel list of features for be1er classification of the radiology reports</a:t>
            </a:r>
            <a:r>
              <a:rPr lang="en-US" altLang="zh-TW" dirty="0" smtClean="0"/>
              <a:t>.</a:t>
            </a:r>
          </a:p>
          <a:p>
            <a:pPr marL="0" lv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0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Introduction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sz="2400" dirty="0" smtClean="0"/>
              <a:t>Motivation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dirty="0"/>
              <a:t>Radiology </a:t>
            </a:r>
            <a:r>
              <a:rPr lang="en-US" altLang="zh-TW" dirty="0" smtClean="0"/>
              <a:t>reports provide </a:t>
            </a:r>
            <a:r>
              <a:rPr lang="en-US" altLang="zh-TW" dirty="0"/>
              <a:t>the emergency physicians with critical information regarding the condition of the patient and help the physicians take immediate action on urgent conditions.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dirty="0" smtClean="0"/>
              <a:t>However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the reports are in the form of unstructured text</a:t>
            </a:r>
            <a:r>
              <a:rPr lang="en-US" altLang="zh-TW" dirty="0"/>
              <a:t>, which makes them time consuming for humans to interpret.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8" name="Picture 4" descr="「煩惱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66" y="4146804"/>
            <a:ext cx="4602163" cy="23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Introduction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sz="2400" dirty="0" smtClean="0"/>
              <a:t>Purpose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altLang="zh-TW" sz="1800" dirty="0" smtClean="0"/>
              <a:t>Developed </a:t>
            </a:r>
            <a:r>
              <a:rPr lang="en-US" altLang="zh-TW" sz="1800" dirty="0"/>
              <a:t>a machine learning system to </a:t>
            </a:r>
            <a:endParaRPr lang="en-US" altLang="zh-TW" sz="1800" dirty="0" smtClean="0"/>
          </a:p>
          <a:p>
            <a:pPr marL="274320" lvl="2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1800" dirty="0" smtClean="0"/>
              <a:t>(</a:t>
            </a:r>
            <a:r>
              <a:rPr lang="en-US" altLang="zh-TW" sz="1800" dirty="0"/>
              <a:t>a) efficiently </a:t>
            </a:r>
            <a:r>
              <a:rPr lang="en-US" altLang="zh-TW" sz="1800" dirty="0">
                <a:solidFill>
                  <a:srgbClr val="FF0000"/>
                </a:solidFill>
              </a:rPr>
              <a:t>extract</a:t>
            </a:r>
            <a:r>
              <a:rPr lang="en-US" altLang="zh-TW" sz="1800" dirty="0"/>
              <a:t> the </a:t>
            </a:r>
            <a:r>
              <a:rPr lang="en-US" altLang="zh-TW" sz="1800" dirty="0">
                <a:solidFill>
                  <a:srgbClr val="FF0000"/>
                </a:solidFill>
              </a:rPr>
              <a:t>clinically significant parts and their level of importance </a:t>
            </a:r>
            <a:r>
              <a:rPr lang="en-US" altLang="zh-TW" sz="1800" dirty="0"/>
              <a:t>in radiology </a:t>
            </a:r>
            <a:r>
              <a:rPr lang="en-US" altLang="zh-TW" sz="1800" dirty="0" smtClean="0"/>
              <a:t>reports</a:t>
            </a:r>
          </a:p>
          <a:p>
            <a:pPr marL="274320" lvl="2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1800" dirty="0" smtClean="0"/>
              <a:t>(</a:t>
            </a:r>
            <a:r>
              <a:rPr lang="en-US" altLang="zh-TW" sz="1800" dirty="0"/>
              <a:t>b) </a:t>
            </a:r>
            <a:r>
              <a:rPr lang="en-US" altLang="zh-TW" sz="1800" dirty="0">
                <a:solidFill>
                  <a:srgbClr val="FF0000"/>
                </a:solidFill>
              </a:rPr>
              <a:t>to classifies the overall report </a:t>
            </a:r>
            <a:r>
              <a:rPr lang="en-US" altLang="zh-TW" sz="1800" dirty="0"/>
              <a:t>into </a:t>
            </a:r>
            <a:r>
              <a:rPr lang="en-US" altLang="zh-TW" sz="1800" i="1" dirty="0" smtClean="0"/>
              <a:t>critical </a:t>
            </a:r>
            <a:r>
              <a:rPr lang="en-US" altLang="zh-TW" sz="1800" dirty="0" smtClean="0"/>
              <a:t>or </a:t>
            </a:r>
            <a:r>
              <a:rPr lang="en-US" altLang="zh-TW" sz="1800" i="1" dirty="0"/>
              <a:t>non-critical </a:t>
            </a:r>
            <a:r>
              <a:rPr lang="en-US" altLang="zh-TW" sz="1800" dirty="0"/>
              <a:t>categories which help doctors to identify potential high priority reports</a:t>
            </a:r>
            <a:r>
              <a:rPr lang="en-US" altLang="zh-TW" sz="1800" dirty="0" smtClean="0"/>
              <a:t>.</a:t>
            </a:r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 descr="「急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10" y="4412881"/>
            <a:ext cx="3978403" cy="23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2285" y="0"/>
            <a:ext cx="9651206" cy="870395"/>
          </a:xfrm>
        </p:spPr>
        <p:txBody>
          <a:bodyPr/>
          <a:lstStyle/>
          <a:p>
            <a:pPr algn="ctr"/>
            <a:r>
              <a:rPr lang="en-US" altLang="zh-TW" cap="none" dirty="0"/>
              <a:t>Introduction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1778508"/>
            <a:ext cx="10058400" cy="405079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27341"/>
            <a:ext cx="105441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Introduction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736593"/>
          </a:xfrm>
        </p:spPr>
        <p:txBody>
          <a:bodyPr/>
          <a:lstStyle/>
          <a:p>
            <a:r>
              <a:rPr lang="en-US" altLang="zh-TW" sz="2400" dirty="0" smtClean="0"/>
              <a:t>Definition</a:t>
            </a: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 (Important information)</a:t>
            </a:r>
            <a:b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ex: ‘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呼吸急促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Phrases: 	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high-critical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non-critical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(other)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reports: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non-critical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33" y="1437613"/>
            <a:ext cx="3488055" cy="52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cap="none" dirty="0" smtClean="0"/>
              <a:t>Overall view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image1.jpe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64571"/>
            <a:ext cx="10058400" cy="46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/>
              <a:t>Outline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Method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created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dictionary of unigrams and bigrams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radiology dataset. Based on 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Radlex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UMLS  ontologies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 the medical and radiological terms from this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dictionary. </a:t>
            </a:r>
            <a:r>
              <a:rPr lang="en-US" altLang="zh-TW" dirty="0" smtClean="0"/>
              <a:t>We also </a:t>
            </a:r>
            <a:r>
              <a:rPr lang="en-US" altLang="zh-TW" b="1" dirty="0"/>
              <a:t>attached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these terms with first 333,000 and 250,000 frequent unigrams and bigrams of Google trillion corpus</a:t>
            </a:r>
            <a:r>
              <a:rPr lang="en-US" altLang="zh-TW" dirty="0"/>
              <a:t>.</a:t>
            </a:r>
            <a:endParaRPr lang="zh-TW" altLang="zh-TW" dirty="0"/>
          </a:p>
          <a:p>
            <a:pPr marL="274320" lvl="1" indent="0">
              <a:buNone/>
            </a:pPr>
            <a:endParaRPr lang="en-US" altLang="zh-TW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Radlex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UMLS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dictionaries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we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from the 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Radlex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ontology and the UMLS ontology</a:t>
            </a:r>
            <a:endParaRPr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B7FE-7BEE-4D81-99AB-A894CF1310B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6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3362</TotalTime>
  <Words>606</Words>
  <Application>Microsoft Office PowerPoint</Application>
  <PresentationFormat>寬螢幕</PresentationFormat>
  <Paragraphs>174</Paragraphs>
  <Slides>23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Rockwell</vt:lpstr>
      <vt:lpstr>Rockwell Condensed</vt:lpstr>
      <vt:lpstr>Times New Roman</vt:lpstr>
      <vt:lpstr>Wingdings</vt:lpstr>
      <vt:lpstr>木刻字型</vt:lpstr>
      <vt:lpstr>Clinically Significant Information Extraction from Radiology Reports</vt:lpstr>
      <vt:lpstr>Outline</vt:lpstr>
      <vt:lpstr>Introduction</vt:lpstr>
      <vt:lpstr>Introduction</vt:lpstr>
      <vt:lpstr>Introduction</vt:lpstr>
      <vt:lpstr>Introduction</vt:lpstr>
      <vt:lpstr>Overall view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nick</dc:creator>
  <cp:lastModifiedBy>nick</cp:lastModifiedBy>
  <cp:revision>84</cp:revision>
  <dcterms:created xsi:type="dcterms:W3CDTF">2017-10-23T07:11:21Z</dcterms:created>
  <dcterms:modified xsi:type="dcterms:W3CDTF">2017-10-27T16:44:06Z</dcterms:modified>
</cp:coreProperties>
</file>